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21_C3358117.xml" ContentType="application/vnd.ms-powerpoint.comments+xml"/>
  <Override PartName="/ppt/comments/modernComment_120_690F612E.xml" ContentType="application/vnd.ms-powerpoint.comments+xml"/>
  <Override PartName="/ppt/comments/modernComment_122_49B4717B.xml" ContentType="application/vnd.ms-powerpoint.comments+xml"/>
  <Override PartName="/ppt/comments/modernComment_125_F9503B42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5"/>
  </p:sldMasterIdLst>
  <p:notesMasterIdLst>
    <p:notesMasterId r:id="rId14"/>
  </p:notesMasterIdLst>
  <p:handoutMasterIdLst>
    <p:handoutMasterId r:id="rId15"/>
  </p:handoutMasterIdLst>
  <p:sldIdLst>
    <p:sldId id="284" r:id="rId6"/>
    <p:sldId id="258" r:id="rId7"/>
    <p:sldId id="285" r:id="rId8"/>
    <p:sldId id="289" r:id="rId9"/>
    <p:sldId id="288" r:id="rId10"/>
    <p:sldId id="290" r:id="rId11"/>
    <p:sldId id="293" r:id="rId12"/>
    <p:sldId id="29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3FE303-D40E-1F70-07C1-2AB5A5D6B073}" name="Ģirts Ozoliņš" initials="ĢO" userId="S::girts.ozolins_cfi.lu.lv#ext#@universityoflatvia387.onmicrosoft.com::249a0a4e-be50-47ab-b1b2-9e2082dc3ba7" providerId="AD"/>
  <p188:author id="{36F70C30-A3B3-7246-780B-B68F7F070076}" name="Osvalds" initials="Os" userId="S::osvalds_osi.lv#ext#@universityoflatvia387.onmicrosoft.com::19778439-0c0d-4929-8772-e74aaf4cfa4b" providerId="AD"/>
  <p188:author id="{32AC9D87-5699-0FD7-CD7A-B1BF6E8DF6D9}" name="Andris Baumanis" initials="AB" userId="S::andris.baumanis_rtu.lv#ext#@universityoflatvia387.onmicrosoft.com::708422a8-0c26-4543-af80-e3f06989f6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35"/>
    <a:srgbClr val="C2C1C1"/>
    <a:srgbClr val="7F7F7F"/>
    <a:srgbClr val="7E0000"/>
    <a:srgbClr val="501818"/>
    <a:srgbClr val="A13544"/>
    <a:srgbClr val="8D2F3C"/>
    <a:srgbClr val="A94949"/>
    <a:srgbClr val="E4A6A6"/>
    <a:srgbClr val="85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1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omments/modernComment_120_690F61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3CE99B6-2106-499F-BB92-E27AA87F8F0B}" authorId="{36F70C30-A3B3-7246-780B-B68F7F070076}" status="resolved" created="2025-08-25T05:13:05.78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62615598" sldId="288"/>
      <ac:picMk id="5" creationId="{E97C2BCC-ED46-734D-80B6-538D95C03550}"/>
    </ac:deMkLst>
    <p188:replyLst>
      <p188:reply id="{E05A98BC-7843-4474-AAF9-596A46C18977}" authorId="{CD3FE303-D40E-1F70-07C1-2AB5A5D6B073}" created="2025-08-25T06:57:07.219">
        <p188:txBody>
          <a:bodyPr/>
          <a:lstStyle/>
          <a:p>
            <a:r>
              <a:rPr lang="lv-LV"/>
              <a:t>Jā</a:t>
            </a:r>
          </a:p>
        </p188:txBody>
      </p188:reply>
    </p188:replyLst>
    <p188:txBody>
      <a:bodyPr/>
      <a:lstStyle/>
      <a:p>
        <a:r>
          <a:rPr lang="en-US"/>
          <a:t>3.6.?</a:t>
        </a:r>
      </a:p>
    </p188:txBody>
  </p188:cm>
</p188:cmLst>
</file>

<file path=ppt/comments/modernComment_121_C335811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AC9F770-751D-4DE0-9B50-C9372074010F}" authorId="{36F70C30-A3B3-7246-780B-B68F7F070076}" status="resolved" created="2025-08-25T05:12:39.48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75063575" sldId="289"/>
      <ac:spMk id="4" creationId="{3BA54F73-FC5F-4445-9B17-D01484FAA61B}"/>
    </ac:deMkLst>
    <p188:replyLst>
      <p188:reply id="{BB301DAD-0455-49E6-BE93-AD2F2A9B881F}" authorId="{CD3FE303-D40E-1F70-07C1-2AB5A5D6B073}" created="2025-08-25T06:57:01.094">
        <p188:txBody>
          <a:bodyPr/>
          <a:lstStyle/>
          <a:p>
            <a:r>
              <a:rPr lang="lv-LV"/>
              <a:t>Jā</a:t>
            </a:r>
          </a:p>
        </p188:txBody>
      </p188:reply>
    </p188:replyLst>
    <p188:txBody>
      <a:bodyPr/>
      <a:lstStyle/>
      <a:p>
        <a:r>
          <a:rPr lang="en-US"/>
          <a:t>3.7.?</a:t>
        </a:r>
      </a:p>
    </p188:txBody>
  </p188:cm>
</p188:cmLst>
</file>

<file path=ppt/comments/modernComment_122_49B4717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C04BD68-04BA-48B6-A921-F916AC7C1007}" authorId="{36F70C30-A3B3-7246-780B-B68F7F070076}" status="resolved" created="2025-08-25T05:13:52.28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36562299" sldId="290"/>
      <ac:picMk id="5" creationId="{E97C2BCC-ED46-734D-80B6-538D95C03550}"/>
    </ac:deMkLst>
    <p188:replyLst>
      <p188:reply id="{CCC0591F-2F23-4A2F-914F-DA6AC29D345E}" authorId="{CD3FE303-D40E-1F70-07C1-2AB5A5D6B073}" created="2025-08-25T06:57:29.938">
        <p188:txBody>
          <a:bodyPr/>
          <a:lstStyle/>
          <a:p>
            <a:r>
              <a:rPr lang="lv-LV"/>
              <a:t>Jā</a:t>
            </a:r>
          </a:p>
        </p188:txBody>
      </p188:reply>
    </p188:replyLst>
    <p188:txBody>
      <a:bodyPr/>
      <a:lstStyle/>
      <a:p>
        <a:r>
          <a:rPr lang="en-US"/>
          <a:t>3.8.?</a:t>
        </a:r>
      </a:p>
    </p188:txBody>
  </p188:cm>
</p188:cmLst>
</file>

<file path=ppt/comments/modernComment_125_F9503B4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94075E5-47F1-4396-81B9-B21FC7683EDD}" authorId="{36F70C30-A3B3-7246-780B-B68F7F070076}" status="resolved" created="2025-08-25T05:14:15.33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82784834" sldId="293"/>
      <ac:spMk id="4" creationId="{49C7F414-838E-CA21-C7F4-0BC256BC3B7B}"/>
    </ac:deMkLst>
    <p188:replyLst>
      <p188:reply id="{CB87257A-FCBC-46A0-A324-E61340513A74}" authorId="{CD3FE303-D40E-1F70-07C1-2AB5A5D6B073}" created="2025-08-25T06:49:25.048">
        <p188:txBody>
          <a:bodyPr/>
          <a:lstStyle/>
          <a:p>
            <a:r>
              <a:rPr lang="lv-LV"/>
              <a:t>Jā, pieteikuma veidlapa.</a:t>
            </a:r>
          </a:p>
        </p188:txBody>
      </p188:reply>
    </p188:replyLst>
    <p188:txBody>
      <a:bodyPr/>
      <a:lstStyle/>
      <a:p>
        <a:r>
          <a:rPr lang="en-US"/>
          <a:t>3.9.?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A296D-DF31-4F1C-9B42-4EDC3DBEF806}" type="datetimeFigureOut">
              <a:rPr lang="lv-LV" smtClean="0"/>
              <a:t>09.09.2025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BD26-EC43-4658-88AD-E2FA2921521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7160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BA86E-6112-4AAB-9781-9855716935BF}" type="datetimeFigureOut">
              <a:rPr lang="lv-LV" smtClean="0"/>
              <a:t>09.09.2025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9D82C-B89C-4E0C-BBE9-6D8599F175C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273070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5EDAE-A3A6-A043-B211-DB62216EB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C0AF6-F681-3A4D-8BFC-2F92C253D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01FB-C2D4-2A4C-B515-A75891CD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09/09/2025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583A1-F46C-A643-8821-AF00EB61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8DFC0-68CD-1F42-8B52-864D0296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  <p:pic>
        <p:nvPicPr>
          <p:cNvPr id="7" name="Picture 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405A9B22-4D5F-400B-893D-8079CCDCA9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16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3BA3-D915-5F46-A7FD-80EB556D6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AFFE4-D77C-AE46-87B9-11DD30174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E702A-B97A-7B40-9529-1B2528150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09/09/2025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2B45E-4F9D-9B41-A51F-AD80363C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64B05-C4FE-E142-AE21-B15A2F4F1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92003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10340-F8A2-6149-8B47-659D4A420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47EE4-8129-634F-BCFB-92B2022C1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392D6-338C-DC4A-A5AD-8E2CE1EF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09/09/2025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DFCF9-5E5C-E944-80B7-194AA013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EA2D7-C5D5-F845-AA0D-F36C9A54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4773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2FF3-B73E-174B-BBE9-A07D7B98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6096-3497-A245-96B3-A94B50FA4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3053C-D113-554C-9A1B-E63507EB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09/09/2025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658A0-7736-E944-A48C-0BDC8726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81296-EB89-7B49-BE59-BADB53FC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  <p:pic>
        <p:nvPicPr>
          <p:cNvPr id="7" name="Picture 4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80A326D7-FD55-4619-85ED-6ED92A25F5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873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5A7C-4BF8-2946-91F8-33139B48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CBC12-B9AF-804B-8D7A-C36B3A4B9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3DBF-5F50-624E-ADEF-2CC077AE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09/09/2025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F38A4-BC23-DA41-977E-F3C08ADB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F3780-B4A6-E548-8749-D758B5AA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81148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8F04-5799-914C-B57F-340A2785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D6E6F-756C-3E4B-A460-2560F6697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6CAF7-025B-4A44-BC9C-F9849C0E7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7E9A5-43F6-F34C-ABB5-38C3D55A9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09/09/2025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4515-1810-F443-9B8F-B11BB570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1EDBA-01A5-6348-B792-A40E48B7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821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4275-3EB7-8C46-872D-6494595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154A8-15D3-0242-BBA3-6688A5E89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79F21-AFE3-8845-BD89-1FF801A9E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48C6A-28E5-5846-BBD9-CCB48FC5A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3EBB7-9925-2F47-8F15-116B25D47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D1B361-F0EB-1647-89C9-48B2BB3A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09/09/2025</a:t>
            </a:fld>
            <a:endParaRPr lang="en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B1FDA-F1FF-6945-ADFF-B832489E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02A9D-20A3-F949-B772-4B3C703C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59095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15AB-27BF-B04B-8E6C-28FBA823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3DF8B2-BEC3-DA41-8B0A-C9F8A8EE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09/09/2025</a:t>
            </a:fld>
            <a:endParaRPr lang="en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AFE64-780B-274A-B7F3-D81F3E88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007854-0DD5-3246-96B1-D99FBA7C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5787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EB68D-A0EC-874D-A181-F31D17734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09/09/2025</a:t>
            </a:fld>
            <a:endParaRPr lang="en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154C2-025A-CD44-9F2C-9EB038FCC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F278E-5F5C-EE42-8C18-3B174252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41427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635D-0C14-9C48-97E9-9FAEE8E10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D8D08-44E8-9D4A-A18A-2EBE2F9D2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C244-7B22-4442-95AC-1B04B3219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6353A-F488-574D-BDC7-6EF2BEF2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09/09/2025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D0A3F-0EF0-B145-A878-C43B20C2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44E4E-A959-234B-B5F7-C92C62E6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82556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BE88-08F6-F34E-858C-8C99EEA9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38CC96-EAE0-BF4E-A898-F72C84FBA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5A911-141C-F44F-9220-625F78B24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CA83E-E43B-EE4C-8706-8F69F272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F67-00D9-4140-BF00-1464484408D6}" type="datetimeFigureOut">
              <a:rPr lang="en-LV" smtClean="0"/>
              <a:t>09/09/2025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304B4-8C8C-3F4E-B66D-AA182076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4D735-0BC2-694F-9180-08E30084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09174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03AAD-D30A-5A4C-A37C-1E05ABFE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28CD5-59A6-F04E-91C6-BE0DE02F2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07189-BB27-A548-9DD3-4FFF4A987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F3F67-00D9-4140-BF00-1464484408D6}" type="datetimeFigureOut">
              <a:rPr lang="en-LV" smtClean="0"/>
              <a:t>09/09/2025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DC803-0A30-9F43-872B-CBCF6796C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D86ED-4DEC-F647-8B83-087A2B016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36C99-CA20-CC41-8B4A-D1CE510726A9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97705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21_C33581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atgpt.com/g/g-K8IfLOeRD-tam-sam-som-calculato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20_690F612E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22_49B4717B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25_F9503B4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Virsraksts 1">
            <a:extLst>
              <a:ext uri="{FF2B5EF4-FFF2-40B4-BE49-F238E27FC236}">
                <a16:creationId xmlns:a16="http://schemas.microsoft.com/office/drawing/2014/main" id="{A0F45CD8-4C1C-6048-965C-051B85D3D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2806700"/>
            <a:ext cx="571817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lv-LV" sz="4800" b="1" err="1">
                <a:solidFill>
                  <a:srgbClr val="0D7D84"/>
                </a:solidFill>
                <a:latin typeface="Bahnschrift "/>
                <a:cs typeface="Calibri Light"/>
              </a:rPr>
              <a:t>Your</a:t>
            </a:r>
            <a:r>
              <a:rPr lang="lv-LV" sz="4800" b="1">
                <a:solidFill>
                  <a:srgbClr val="0D7D84"/>
                </a:solidFill>
                <a:latin typeface="Bahnschrift "/>
                <a:cs typeface="Calibri Light"/>
              </a:rPr>
              <a:t> Project </a:t>
            </a:r>
            <a:r>
              <a:rPr lang="lv-LV" sz="4800" b="1" err="1">
                <a:solidFill>
                  <a:srgbClr val="0D7D84"/>
                </a:solidFill>
                <a:latin typeface="Bahnschrift "/>
                <a:cs typeface="Calibri Light"/>
              </a:rPr>
              <a:t>title</a:t>
            </a:r>
            <a:endParaRPr lang="lv-LV" altLang="en-LV" sz="4800" b="1" err="1">
              <a:solidFill>
                <a:srgbClr val="0D7D84"/>
              </a:solidFill>
              <a:latin typeface="Bahnschrift "/>
              <a:cs typeface="Calibri Light"/>
            </a:endParaRPr>
          </a:p>
          <a:p>
            <a:pPr algn="ctr">
              <a:lnSpc>
                <a:spcPct val="90000"/>
              </a:lnSpc>
            </a:pPr>
            <a:r>
              <a:rPr lang="lv-LV" sz="4800" b="1">
                <a:solidFill>
                  <a:srgbClr val="0D7D84"/>
                </a:solidFill>
                <a:latin typeface="Bahnschrift "/>
                <a:cs typeface="Calibri Light"/>
              </a:rPr>
              <a:t>(</a:t>
            </a:r>
            <a:r>
              <a:rPr lang="lv-LV" sz="4800" b="1" err="1">
                <a:solidFill>
                  <a:srgbClr val="0D7D84"/>
                </a:solidFill>
                <a:latin typeface="Bahnschrift "/>
                <a:cs typeface="Calibri Light"/>
              </a:rPr>
              <a:t>Acronym</a:t>
            </a:r>
            <a:r>
              <a:rPr lang="lv-LV" sz="4800" b="1">
                <a:solidFill>
                  <a:srgbClr val="0D7D84"/>
                </a:solidFill>
                <a:latin typeface="Bahnschrift "/>
                <a:cs typeface="Calibri Light"/>
              </a:rPr>
              <a:t>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66443C-4E80-A54E-BC5F-CAFD84343110}"/>
              </a:ext>
            </a:extLst>
          </p:cNvPr>
          <p:cNvSpPr/>
          <p:nvPr/>
        </p:nvSpPr>
        <p:spPr>
          <a:xfrm>
            <a:off x="1713129" y="1693229"/>
            <a:ext cx="3437841" cy="958556"/>
          </a:xfrm>
          <a:prstGeom prst="roundRect">
            <a:avLst/>
          </a:prstGeom>
          <a:solidFill>
            <a:srgbClr val="35353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>
              <a:defRPr/>
            </a:pPr>
            <a:r>
              <a:rPr lang="en-US" sz="1050">
                <a:solidFill>
                  <a:prstClr val="white"/>
                </a:solidFill>
                <a:latin typeface=""/>
              </a:rPr>
              <a:t>THIS </a:t>
            </a:r>
            <a:r>
              <a:rPr lang="lv-LV" sz="1050">
                <a:solidFill>
                  <a:prstClr val="white"/>
                </a:solidFill>
                <a:latin typeface=""/>
              </a:rPr>
              <a:t>TEMPLATE</a:t>
            </a:r>
            <a:r>
              <a:rPr lang="en-US" sz="1050">
                <a:solidFill>
                  <a:prstClr val="white"/>
                </a:solidFill>
                <a:latin typeface=""/>
              </a:rPr>
              <a:t> HAS BEEN DESIGNED BY THE BIOPHOT MANAGEMENT TEAM FOR RESEARCHERS APPL</a:t>
            </a:r>
            <a:r>
              <a:rPr lang="lv-LV" sz="1050">
                <a:solidFill>
                  <a:prstClr val="white"/>
                </a:solidFill>
                <a:latin typeface=""/>
              </a:rPr>
              <a:t>YING</a:t>
            </a:r>
            <a:r>
              <a:rPr lang="en-US" sz="1050">
                <a:solidFill>
                  <a:prstClr val="white"/>
                </a:solidFill>
                <a:latin typeface=""/>
              </a:rPr>
              <a:t> </a:t>
            </a:r>
            <a:r>
              <a:rPr lang="lv-LV" sz="1050">
                <a:solidFill>
                  <a:prstClr val="white"/>
                </a:solidFill>
                <a:latin typeface=""/>
              </a:rPr>
              <a:t>FOR THE 1st </a:t>
            </a:r>
            <a:r>
              <a:rPr lang="en-US" sz="1050">
                <a:solidFill>
                  <a:prstClr val="white"/>
                </a:solidFill>
                <a:latin typeface=""/>
              </a:rPr>
              <a:t>SELECTION STAGE</a:t>
            </a:r>
            <a:r>
              <a:rPr lang="lv-LV" sz="1050">
                <a:solidFill>
                  <a:prstClr val="white"/>
                </a:solidFill>
                <a:latin typeface=""/>
              </a:rPr>
              <a:t> OF THE </a:t>
            </a:r>
            <a:endParaRPr lang="en-US" sz="1050">
              <a:solidFill>
                <a:prstClr val="white"/>
              </a:solidFill>
              <a:latin typeface=""/>
            </a:endParaRPr>
          </a:p>
          <a:p>
            <a:pPr algn="ctr" defTabSz="914400">
              <a:defRPr/>
            </a:pPr>
            <a:r>
              <a:rPr lang="en-US" sz="1050">
                <a:solidFill>
                  <a:prstClr val="white"/>
                </a:solidFill>
                <a:latin typeface=""/>
              </a:rPr>
              <a:t>BIOPHOT OPEN CALL </a:t>
            </a:r>
            <a:endParaRPr lang="en-LV" sz="1050">
              <a:solidFill>
                <a:prstClr val="white"/>
              </a:solidFill>
              <a:latin typeface="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59A84F4-4C40-4244-8804-4B70DCBC22D2}"/>
              </a:ext>
            </a:extLst>
          </p:cNvPr>
          <p:cNvSpPr/>
          <p:nvPr/>
        </p:nvSpPr>
        <p:spPr>
          <a:xfrm>
            <a:off x="6944935" y="1677833"/>
            <a:ext cx="3464814" cy="759466"/>
          </a:xfrm>
          <a:prstGeom prst="roundRect">
            <a:avLst/>
          </a:prstGeom>
          <a:solidFill>
            <a:srgbClr val="3535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lvl="0" indent="0" algn="l" defTabSz="914400" rtl="0" eaLnBrk="1" fontAlgn="auto" latinLnBrk="0" hangingPunct="1">
              <a:lnSpc>
                <a:spcPct val="9600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>
                <a:solidFill>
                  <a:prstClr val="white"/>
                </a:solidFill>
                <a:latin typeface=""/>
              </a:rPr>
              <a:t>THESE NOTES WILL GUIDE YOU THROUGH THE TEMPLATE. PLEASE CONSULT WITH BIOPHOT MENTORS IF YOU HAVE ANY QUESTIONS</a:t>
            </a:r>
            <a:endParaRPr lang="en-LV" sz="1050">
              <a:solidFill>
                <a:prstClr val="white"/>
              </a:solidFill>
              <a:latin typeface="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EAFF357-CA10-F54D-B14E-CF07F9926B5E}"/>
              </a:ext>
            </a:extLst>
          </p:cNvPr>
          <p:cNvSpPr/>
          <p:nvPr/>
        </p:nvSpPr>
        <p:spPr>
          <a:xfrm>
            <a:off x="1686155" y="4790573"/>
            <a:ext cx="3572625" cy="1119997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400">
              <a:spcBef>
                <a:spcPts val="1240"/>
              </a:spcBef>
              <a:defRPr/>
            </a:pPr>
            <a:r>
              <a:rPr lang="en-US" sz="1050">
                <a:solidFill>
                  <a:prstClr val="white"/>
                </a:solidFill>
                <a:latin typeface=""/>
              </a:rPr>
              <a:t>IT IS AN EXAMPLE PITCH DECK</a:t>
            </a:r>
            <a:r>
              <a:rPr lang="lv-LV" sz="1050">
                <a:solidFill>
                  <a:prstClr val="white"/>
                </a:solidFill>
                <a:latin typeface=""/>
              </a:rPr>
              <a:t> TEMPLATE</a:t>
            </a:r>
            <a:r>
              <a:rPr lang="en-US" sz="1050">
                <a:solidFill>
                  <a:prstClr val="white"/>
                </a:solidFill>
                <a:latin typeface=""/>
              </a:rPr>
              <a:t> OF BIOPHOT INDUSTRY PITCH. PLEASE STICK TO THIS FORMAT, IF POSSIBLE. AND PLEASE CONTACT US IF WE CAN HELP AT </a:t>
            </a:r>
            <a:br>
              <a:rPr lang="en-US" sz="1050">
                <a:solidFill>
                  <a:prstClr val="white"/>
                </a:solidFill>
                <a:latin typeface=""/>
              </a:rPr>
            </a:br>
            <a:r>
              <a:rPr lang="en-US" sz="1050">
                <a:solidFill>
                  <a:prstClr val="white"/>
                </a:solidFill>
                <a:latin typeface=""/>
              </a:rPr>
              <a:t>BIOPHOT@OSI.LV</a:t>
            </a:r>
            <a:endParaRPr lang="en-LV" sz="1050">
              <a:solidFill>
                <a:prstClr val="white"/>
              </a:solidFill>
              <a:latin typeface="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A89146A-72E1-E747-876A-94133E2EBB0D}"/>
              </a:ext>
            </a:extLst>
          </p:cNvPr>
          <p:cNvSpPr/>
          <p:nvPr/>
        </p:nvSpPr>
        <p:spPr>
          <a:xfrm>
            <a:off x="6944935" y="4891530"/>
            <a:ext cx="3464814" cy="848217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>
                <a:solidFill>
                  <a:prstClr val="white"/>
                </a:solidFill>
                <a:latin typeface=""/>
              </a:rPr>
              <a:t>WE HOPE THIS WILL HELP YOU UNDERSTAND THE DIFFERENCE BETWEEN A PITCH AND A RESEARCH PRESENTATION</a:t>
            </a:r>
            <a:endParaRPr lang="en-LV" sz="1050">
              <a:solidFill>
                <a:prstClr val="white"/>
              </a:solidFill>
              <a:latin typeface="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F44C6-4FDD-C340-A3CB-F8E9A7DAAC6A}"/>
              </a:ext>
            </a:extLst>
          </p:cNvPr>
          <p:cNvSpPr txBox="1"/>
          <p:nvPr/>
        </p:nvSpPr>
        <p:spPr>
          <a:xfrm>
            <a:off x="243955" y="3104479"/>
            <a:ext cx="162692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LV">
                <a:solidFill>
                  <a:srgbClr val="353535"/>
                </a:solidFill>
                <a:latin typeface="Source Sans Pro"/>
                <a:ea typeface="Source Sans Pro"/>
              </a:rPr>
              <a:t>Please delete these notes from the final pitchdeck version!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2DF7822-CC30-424D-955C-B55D8D432A37}"/>
              </a:ext>
            </a:extLst>
          </p:cNvPr>
          <p:cNvSpPr/>
          <p:nvPr/>
        </p:nvSpPr>
        <p:spPr>
          <a:xfrm rot="18585444">
            <a:off x="1774104" y="3078943"/>
            <a:ext cx="712519" cy="421929"/>
          </a:xfrm>
          <a:prstGeom prst="rightArrow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7B4FE7C-C63A-CE4F-9026-13E3D290120F}"/>
              </a:ext>
            </a:extLst>
          </p:cNvPr>
          <p:cNvSpPr/>
          <p:nvPr/>
        </p:nvSpPr>
        <p:spPr>
          <a:xfrm rot="2658359">
            <a:off x="1795331" y="3971030"/>
            <a:ext cx="712519" cy="421929"/>
          </a:xfrm>
          <a:prstGeom prst="rightArrow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6572958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193E3F-D1CB-9C4B-82E5-90E358E153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59207" y="2371944"/>
            <a:ext cx="6965359" cy="43513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Focus on one specific industry/niche</a:t>
            </a:r>
          </a:p>
          <a:p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Who is the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customer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: what pains / challenges 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it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 face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s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 currently / needs they have</a:t>
            </a:r>
          </a:p>
          <a:p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How important "big" is the problem [provide numbers, people affected, businesses affected, geographically, global trend, EU investment focus area etc.]</a:t>
            </a:r>
          </a:p>
          <a:p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  <a:cs typeface="Segoe UI"/>
              </a:rPr>
              <a:t>Name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  <a:cs typeface="Segoe UI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  <a:cs typeface="Segoe UI"/>
              </a:rPr>
              <a:t>customers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  <a:cs typeface="Segoe UI"/>
              </a:rPr>
              <a:t>/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  <a:cs typeface="Segoe UI"/>
              </a:rPr>
              <a:t>end-users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  <a:cs typeface="Segoe UI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  <a:cs typeface="Segoe UI"/>
              </a:rPr>
              <a:t>that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  <a:cs typeface="Segoe UI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  <a:cs typeface="Segoe UI"/>
              </a:rPr>
              <a:t>have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  <a:cs typeface="Segoe UI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  <a:cs typeface="Segoe UI"/>
              </a:rPr>
              <a:t>validated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  <a:cs typeface="Segoe UI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  <a:cs typeface="Segoe UI"/>
              </a:rPr>
              <a:t>the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  <a:cs typeface="Segoe UI"/>
              </a:rPr>
              <a:t> relevance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  <a:cs typeface="Segoe UI"/>
              </a:rPr>
              <a:t>of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  <a:cs typeface="Segoe UI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  <a:cs typeface="Segoe UI"/>
              </a:rPr>
              <a:t>the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  <a:cs typeface="Segoe UI"/>
              </a:rPr>
              <a:t> identified problem/challenge/pains/needs</a:t>
            </a:r>
          </a:p>
          <a:p>
            <a:r>
              <a:rPr lang="en-US" sz="1800">
                <a:solidFill>
                  <a:srgbClr val="353535"/>
                </a:solidFill>
                <a:latin typeface="Source Sans Pro"/>
                <a:ea typeface="Source Sans Pro"/>
              </a:rPr>
              <a:t>Remember – patient treatment/diagnostic methods are fully eligible, although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one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can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not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indicate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the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customer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in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a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standard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sense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of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this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term</a:t>
            </a:r>
            <a:endParaRPr lang="en-LV" sz="1800">
              <a:solidFill>
                <a:srgbClr val="353535"/>
              </a:solidFill>
              <a:latin typeface="Source Sans Pro"/>
              <a:ea typeface="Source Sans Pro"/>
            </a:endParaRPr>
          </a:p>
          <a:p>
            <a:pPr marL="0" indent="0">
              <a:lnSpc>
                <a:spcPct val="150000"/>
              </a:lnSpc>
              <a:buNone/>
            </a:pPr>
            <a:endParaRPr lang="lv-LV" sz="1800">
              <a:solidFill>
                <a:srgbClr val="353535"/>
              </a:solidFill>
              <a:latin typeface=""/>
              <a:ea typeface="Source Sans Pro"/>
            </a:endParaRPr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3BA54F73-FC5F-4445-9B17-D01484FAA61B}"/>
              </a:ext>
            </a:extLst>
          </p:cNvPr>
          <p:cNvSpPr txBox="1"/>
          <p:nvPr/>
        </p:nvSpPr>
        <p:spPr>
          <a:xfrm>
            <a:off x="1559207" y="1422312"/>
            <a:ext cx="5716664" cy="1244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1" i="0" u="none" strike="noStrike" kern="1200" cap="none" spc="0" baseline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PROBLEM</a:t>
            </a:r>
            <a:endParaRPr lang="lv-LV" sz="3200" b="1" i="0" u="none" strike="noStrike" kern="1200" cap="none" spc="0" baseline="0">
              <a:solidFill>
                <a:srgbClr val="0D7D84"/>
              </a:solidFill>
              <a:uFillTx/>
              <a:latin typeface="Bahnschrift "/>
            </a:endParaRPr>
          </a:p>
        </p:txBody>
      </p:sp>
      <p:pic>
        <p:nvPicPr>
          <p:cNvPr id="5" name="Picture 11" descr="A blue and black letter&#10;&#10;AI-generated content may be incorrect.">
            <a:extLst>
              <a:ext uri="{FF2B5EF4-FFF2-40B4-BE49-F238E27FC236}">
                <a16:creationId xmlns:a16="http://schemas.microsoft.com/office/drawing/2014/main" id="{E97C2BCC-ED46-734D-80B6-538D95C035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207" y="648931"/>
            <a:ext cx="3760762" cy="6386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9ED3A79-A484-9941-A7A9-C0F5D03B9D19}"/>
              </a:ext>
            </a:extLst>
          </p:cNvPr>
          <p:cNvSpPr/>
          <p:nvPr/>
        </p:nvSpPr>
        <p:spPr>
          <a:xfrm>
            <a:off x="8115300" y="480204"/>
            <a:ext cx="3464814" cy="1554395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400">
              <a:spcBef>
                <a:spcPts val="1240"/>
              </a:spcBef>
              <a:defRPr/>
            </a:pPr>
            <a:r>
              <a:rPr lang="en-US" sz="1050">
                <a:solidFill>
                  <a:prstClr val="white"/>
                </a:solidFill>
                <a:latin typeface=""/>
              </a:rPr>
              <a:t>IMPORTANT! THIS IS TO EXPLAIN WHAT REAL LIFE PROBLEM(S) YOUR TECHNOLOGY /INNOVATION WILL SOLVE.</a:t>
            </a:r>
          </a:p>
          <a:p>
            <a:pPr defTabSz="914400">
              <a:spcBef>
                <a:spcPts val="1240"/>
              </a:spcBef>
              <a:defRPr/>
            </a:pPr>
            <a:r>
              <a:rPr lang="en-US" sz="1050">
                <a:solidFill>
                  <a:prstClr val="white"/>
                </a:solidFill>
                <a:latin typeface=""/>
              </a:rPr>
              <a:t>EXPLAIN THE PROBLEM IN SIMPLE WORDS.</a:t>
            </a:r>
          </a:p>
          <a:p>
            <a:pPr defTabSz="914400">
              <a:spcBef>
                <a:spcPts val="1240"/>
              </a:spcBef>
              <a:defRPr/>
            </a:pPr>
            <a:r>
              <a:rPr lang="en-US" sz="1050">
                <a:solidFill>
                  <a:prstClr val="white"/>
                </a:solidFill>
                <a:latin typeface=""/>
              </a:rPr>
              <a:t>IDEALLY</a:t>
            </a:r>
            <a:r>
              <a:rPr lang="lv-LV" sz="1050">
                <a:solidFill>
                  <a:prstClr val="white"/>
                </a:solidFill>
                <a:latin typeface=""/>
              </a:rPr>
              <a:t>,</a:t>
            </a:r>
            <a:r>
              <a:rPr lang="en-US" sz="1050">
                <a:solidFill>
                  <a:prstClr val="white"/>
                </a:solidFill>
                <a:latin typeface=""/>
              </a:rPr>
              <a:t> SHOW THAT YOU HAVE ACCESS TO INDUSTRY/END_USER WHO VALIDATED THIS.</a:t>
            </a:r>
            <a:endParaRPr lang="en-LV" sz="1050">
              <a:solidFill>
                <a:prstClr val="white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36345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EF8BD796-9997-DA41-BF38-5027D50924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193E3F-D1CB-9C4B-82E5-90E358E153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59207" y="2371944"/>
            <a:ext cx="6965359" cy="43513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Short explanation of your research/technology [Use more picture(s) and explain them]</a:t>
            </a:r>
          </a:p>
          <a:p>
            <a:r>
              <a:rPr lang="en-US" sz="1800">
                <a:solidFill>
                  <a:srgbClr val="353535"/>
                </a:solidFill>
                <a:latin typeface="Source Sans Pro"/>
                <a:ea typeface="Source Sans Pro"/>
              </a:rPr>
              <a:t>How it solves the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customer</a:t>
            </a:r>
            <a:r>
              <a:rPr lang="en-US" sz="1800">
                <a:solidFill>
                  <a:srgbClr val="353535"/>
                </a:solidFill>
                <a:latin typeface="Source Sans Pro"/>
                <a:ea typeface="Source Sans Pro"/>
              </a:rPr>
              <a:t> problem(s) [or pains, needs and challenges]</a:t>
            </a:r>
          </a:p>
          <a:p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What is superior/unique/different technologically comparing to state of the art or other existing/ emerging solutions – potential competitors</a:t>
            </a:r>
          </a:p>
          <a:p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If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applicable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: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please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explain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/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justify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why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your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solution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has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"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Dual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use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" (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clear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evidence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from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local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or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international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industry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needed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,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not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your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own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assumptions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,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can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be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 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in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separate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slide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)?</a:t>
            </a:r>
          </a:p>
          <a:p>
            <a:pPr marL="0" indent="0">
              <a:lnSpc>
                <a:spcPct val="150000"/>
              </a:lnSpc>
              <a:buNone/>
            </a:pPr>
            <a:endParaRPr lang="lv-LV" sz="1800">
              <a:solidFill>
                <a:srgbClr val="353535"/>
              </a:solidFill>
              <a:latin typeface=""/>
            </a:endParaRPr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3BA54F73-FC5F-4445-9B17-D01484FAA61B}"/>
              </a:ext>
            </a:extLst>
          </p:cNvPr>
          <p:cNvSpPr txBox="1"/>
          <p:nvPr/>
        </p:nvSpPr>
        <p:spPr>
          <a:xfrm>
            <a:off x="1559207" y="1422312"/>
            <a:ext cx="5716664" cy="1244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1" i="0" u="none" strike="noStrike" kern="1200" cap="none" spc="0" baseline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SOLUTION</a:t>
            </a:r>
            <a:endParaRPr lang="lv-LV" sz="3200" b="1" i="0" u="none" strike="noStrike" kern="1200" cap="none" spc="0" baseline="0">
              <a:solidFill>
                <a:srgbClr val="0D7D84"/>
              </a:solidFill>
              <a:uFillTx/>
              <a:latin typeface="Bahnschrift "/>
            </a:endParaRPr>
          </a:p>
        </p:txBody>
      </p:sp>
      <p:pic>
        <p:nvPicPr>
          <p:cNvPr id="5" name="Picture 11" descr="A blue and black letter&#10;&#10;AI-generated content may be incorrect.">
            <a:extLst>
              <a:ext uri="{FF2B5EF4-FFF2-40B4-BE49-F238E27FC236}">
                <a16:creationId xmlns:a16="http://schemas.microsoft.com/office/drawing/2014/main" id="{E97C2BCC-ED46-734D-80B6-538D95C035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207" y="648931"/>
            <a:ext cx="3760762" cy="6386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F525E9-E27E-E848-8986-21EEE5D2BFDD}"/>
              </a:ext>
            </a:extLst>
          </p:cNvPr>
          <p:cNvSpPr/>
          <p:nvPr/>
        </p:nvSpPr>
        <p:spPr>
          <a:xfrm>
            <a:off x="8115300" y="251604"/>
            <a:ext cx="3464814" cy="1210484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>
                <a:solidFill>
                  <a:prstClr val="white"/>
                </a:solidFill>
                <a:latin typeface=""/>
              </a:rPr>
              <a:t>ANSWER ”THE PROBLEM” SLIDE HERE. EXPLAIN YOUR TECHNOLOGY OR RESEARCH IN SIMPLE WORDS. HOW EXACTLY  IT CAN POTENTIALLY SOLVE THE PROBLEM? WHAT IS TECHNOLOGICALLY DIFFERENT OR INNOVATIVE FROM EXISTING SOLUTIONS?</a:t>
            </a:r>
            <a:endParaRPr lang="en-LV" sz="1050">
              <a:solidFill>
                <a:prstClr val="white"/>
              </a:solidFill>
              <a:latin typeface="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E795BF8-FF3A-7B43-8177-BF9C52AAC2B7}"/>
              </a:ext>
            </a:extLst>
          </p:cNvPr>
          <p:cNvSpPr/>
          <p:nvPr/>
        </p:nvSpPr>
        <p:spPr>
          <a:xfrm>
            <a:off x="8115300" y="5557028"/>
            <a:ext cx="3464814" cy="1049368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>
                <a:solidFill>
                  <a:prstClr val="white"/>
                </a:solidFill>
                <a:latin typeface=""/>
              </a:rPr>
              <a:t>ALSO ANSWER WHY IS YOUR TECHNOLOGY THE SUPERIOR SOLUTION BOTH TECHNICALLY AND COMMERCIALLY? MISSING THIS INFORMATION IS THE MOST COMMON MISTAKE FOR SCIENTIST.</a:t>
            </a:r>
            <a:endParaRPr lang="en-LV" sz="1050">
              <a:solidFill>
                <a:prstClr val="white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0865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193E3F-D1CB-9C4B-82E5-90E358E153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59207" y="2371944"/>
            <a:ext cx="6591907" cy="4351336"/>
          </a:xfrm>
        </p:spPr>
        <p:txBody>
          <a:bodyPr/>
          <a:lstStyle/>
          <a:p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O</a:t>
            </a:r>
            <a:r>
              <a:rPr lang="en-GB" sz="1800">
                <a:solidFill>
                  <a:srgbClr val="353535"/>
                </a:solidFill>
                <a:latin typeface="Source Sans Pro"/>
                <a:ea typeface="Source Sans Pro"/>
              </a:rPr>
              <a:t>u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r market [in numbers]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,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remember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–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patient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treatment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/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diagnostic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methods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may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have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no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market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in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a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standard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sense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,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but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there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are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end-users</a:t>
            </a:r>
            <a:endParaRPr lang="en-LV" sz="1800">
              <a:solidFill>
                <a:srgbClr val="353535"/>
              </a:solidFill>
              <a:latin typeface="Source Sans Pro"/>
              <a:ea typeface="Source Sans Pro"/>
            </a:endParaRPr>
          </a:p>
          <a:p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Our unique value proposition for customers or end-users [remember, your customers might not be the end-users]</a:t>
            </a:r>
          </a:p>
          <a:p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How our value proposition is different in comparison to other competitors [available solutions or other state-of-the-art research groups working in similar field]</a:t>
            </a:r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3BA54F73-FC5F-4445-9B17-D01484FAA61B}"/>
              </a:ext>
            </a:extLst>
          </p:cNvPr>
          <p:cNvSpPr txBox="1"/>
          <p:nvPr/>
        </p:nvSpPr>
        <p:spPr>
          <a:xfrm>
            <a:off x="1559207" y="1422312"/>
            <a:ext cx="5716664" cy="1244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1" i="0" u="none" strike="noStrike" kern="1200" cap="none" spc="0" baseline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MARKET </a:t>
            </a:r>
            <a:r>
              <a:rPr lang="lv-LV" sz="3200" b="1">
                <a:solidFill>
                  <a:srgbClr val="0D7D84"/>
                </a:solidFill>
                <a:latin typeface="Bahnschrift "/>
                <a:cs typeface="Calibri Light"/>
              </a:rPr>
              <a:t>POTENTIAL</a:t>
            </a:r>
            <a:endParaRPr lang="lv-LV" sz="3200" b="1" i="0" u="none" strike="noStrike" kern="1200" cap="none" spc="0" baseline="0">
              <a:solidFill>
                <a:srgbClr val="0D7D84"/>
              </a:solidFill>
              <a:uFillTx/>
              <a:latin typeface="Bahnschrift "/>
            </a:endParaRPr>
          </a:p>
        </p:txBody>
      </p:sp>
      <p:pic>
        <p:nvPicPr>
          <p:cNvPr id="5" name="Picture 11" descr="A blue and black letter&#10;&#10;AI-generated content may be incorrect.">
            <a:extLst>
              <a:ext uri="{FF2B5EF4-FFF2-40B4-BE49-F238E27FC236}">
                <a16:creationId xmlns:a16="http://schemas.microsoft.com/office/drawing/2014/main" id="{E97C2BCC-ED46-734D-80B6-538D95C035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207" y="648931"/>
            <a:ext cx="3760762" cy="6386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15F7812-94E1-D943-A8EA-1D7F1B10CDF3}"/>
              </a:ext>
            </a:extLst>
          </p:cNvPr>
          <p:cNvSpPr/>
          <p:nvPr/>
        </p:nvSpPr>
        <p:spPr>
          <a:xfrm>
            <a:off x="8115300" y="251604"/>
            <a:ext cx="3464814" cy="1210484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>
                <a:solidFill>
                  <a:prstClr val="white"/>
                </a:solidFill>
                <a:latin typeface=""/>
              </a:rPr>
              <a:t>THIS SLIDE SHOULD SHOW YOUR TEAM’S UNDERSTANDING OF THE MARKET. THIS SHOULD EXPLAIN AND SHOW THE POTENTIAL MARKET OF YOUR SOLUTION IN THE INDUSTRY/NICHE YOU MENTIONED ON THE PROBLEM SLIDE.</a:t>
            </a:r>
            <a:endParaRPr lang="en-LV" sz="1050">
              <a:solidFill>
                <a:prstClr val="white"/>
              </a:solidFill>
              <a:latin typeface="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4EC4176-A909-8648-A518-C191A9CB9DAA}"/>
              </a:ext>
            </a:extLst>
          </p:cNvPr>
          <p:cNvSpPr/>
          <p:nvPr/>
        </p:nvSpPr>
        <p:spPr>
          <a:xfrm>
            <a:off x="8113014" y="1618393"/>
            <a:ext cx="3464814" cy="1210484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>
                <a:solidFill>
                  <a:prstClr val="white"/>
                </a:solidFill>
                <a:latin typeface=""/>
              </a:rPr>
              <a:t>YOU CAN USE TAM/SAM/SOM CONCEPT  IF YOU ARE FAMILIAR WITH IT AND ChatGPT CALCULATOR IF IT IS CONVENIENT</a:t>
            </a:r>
            <a:br>
              <a:rPr lang="en-US" sz="1050">
                <a:solidFill>
                  <a:prstClr val="white"/>
                </a:solidFill>
                <a:latin typeface=""/>
              </a:rPr>
            </a:br>
            <a:r>
              <a:rPr lang="en-US" sz="1050">
                <a:solidFill>
                  <a:prstClr val="white"/>
                </a:solidFill>
                <a:latin typeface=""/>
                <a:hlinkClick r:id="rId4"/>
              </a:rPr>
              <a:t>https://chatgpt.com/g/g-K8IfLOeRD-tam-sam-som-calculator</a:t>
            </a:r>
            <a:r>
              <a:rPr lang="en-US" sz="1050">
                <a:solidFill>
                  <a:prstClr val="white"/>
                </a:solidFill>
                <a:latin typeface=""/>
              </a:rPr>
              <a:t> </a:t>
            </a:r>
            <a:endParaRPr lang="en-LV" sz="1050">
              <a:solidFill>
                <a:prstClr val="white"/>
              </a:solidFill>
              <a:latin typeface="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829429-D7FB-7B4D-B2F1-C7374533CB0F}"/>
              </a:ext>
            </a:extLst>
          </p:cNvPr>
          <p:cNvSpPr/>
          <p:nvPr/>
        </p:nvSpPr>
        <p:spPr>
          <a:xfrm>
            <a:off x="8113014" y="2963814"/>
            <a:ext cx="3464814" cy="2289985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 b="1">
                <a:solidFill>
                  <a:prstClr val="white"/>
                </a:solidFill>
                <a:latin typeface=""/>
              </a:rPr>
              <a:t>IMPORTANT</a:t>
            </a:r>
            <a:r>
              <a:rPr lang="en-US" sz="1050">
                <a:solidFill>
                  <a:prstClr val="white"/>
                </a:solidFill>
                <a:latin typeface=""/>
              </a:rPr>
              <a:t>: THE MOST IMPORTANT OUTCOME OF A MARKET ANALYSIS IS THE ABILITY TO COMMUNICATE WHY YOUR TECHNOLOGY SOLUTION IS BETTER THAN OTHER SOLUTIONS.</a:t>
            </a:r>
          </a:p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>
                <a:solidFill>
                  <a:prstClr val="white"/>
                </a:solidFill>
                <a:latin typeface=""/>
              </a:rPr>
              <a:t>COMPARE THE ATTRIBUTES OF YOUR INVENTION TO OTHER COMPANIES OR RESEARCH GROUPS IN THE FIELD. CONTRAST YOUR APPROACH AND HIGHLIGHT WHY YOU THINK IT IS DIFFERENT – AND SUPERIOR!</a:t>
            </a:r>
            <a:endParaRPr lang="en-LV" sz="1050">
              <a:solidFill>
                <a:prstClr val="white"/>
              </a:solidFill>
              <a:latin typeface="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07BEB39-9BFB-2741-AD7D-9BC20D354A89}"/>
              </a:ext>
            </a:extLst>
          </p:cNvPr>
          <p:cNvSpPr/>
          <p:nvPr/>
        </p:nvSpPr>
        <p:spPr>
          <a:xfrm>
            <a:off x="8151114" y="5386631"/>
            <a:ext cx="3464814" cy="1210484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lv-LV" sz="1050">
                <a:solidFill>
                  <a:prstClr val="white"/>
                </a:solidFill>
                <a:latin typeface=""/>
              </a:rPr>
              <a:t>REMEMBER – APPLICATION OF AN INNOVATIVE TREATMENT/DIAGNOSTIC METHOD MAY HAVE NO DIRECT MARKET IMPACT. CONSIDER QUALITY OF LIFE, EFFICACY OF TREATMENT BECAUSE OF EARLY DIAGNOSTICS ETC.</a:t>
            </a:r>
            <a:endParaRPr lang="en-LV" sz="1050">
              <a:solidFill>
                <a:prstClr val="white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27506357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193E3F-D1CB-9C4B-82E5-90E358E153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59207" y="2371944"/>
            <a:ext cx="6965359" cy="43513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LV" sz="1800" err="1">
                <a:solidFill>
                  <a:srgbClr val="353535"/>
                </a:solidFill>
                <a:latin typeface="Source Sans Pro"/>
                <a:ea typeface="Source Sans Pro"/>
              </a:rPr>
              <a:t>Team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en-LV" sz="1800" err="1">
                <a:solidFill>
                  <a:srgbClr val="353535"/>
                </a:solidFill>
                <a:latin typeface="Source Sans Pro"/>
                <a:ea typeface="Source Sans Pro"/>
              </a:rPr>
              <a:t>roles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 (</a:t>
            </a:r>
            <a:r>
              <a:rPr lang="en-LV" sz="1800" err="1">
                <a:solidFill>
                  <a:srgbClr val="353535"/>
                </a:solidFill>
                <a:latin typeface="Source Sans Pro"/>
                <a:ea typeface="Source Sans Pro"/>
              </a:rPr>
              <a:t>and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en-LV" sz="1800" err="1">
                <a:solidFill>
                  <a:srgbClr val="353535"/>
                </a:solidFill>
                <a:latin typeface="Source Sans Pro"/>
                <a:ea typeface="Source Sans Pro"/>
              </a:rPr>
              <a:t>short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en-LV" sz="1800" err="1">
                <a:solidFill>
                  <a:srgbClr val="353535"/>
                </a:solidFill>
                <a:latin typeface="Source Sans Pro"/>
                <a:ea typeface="Source Sans Pro"/>
              </a:rPr>
              <a:t>justification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 – </a:t>
            </a:r>
            <a:r>
              <a:rPr lang="en-LV" sz="1800" err="1">
                <a:solidFill>
                  <a:srgbClr val="353535"/>
                </a:solidFill>
                <a:latin typeface="Source Sans Pro"/>
                <a:ea typeface="Source Sans Pro"/>
              </a:rPr>
              <a:t>with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 relevant </a:t>
            </a:r>
            <a:r>
              <a:rPr lang="en-LV" sz="1800" err="1">
                <a:solidFill>
                  <a:srgbClr val="353535"/>
                </a:solidFill>
                <a:latin typeface="Source Sans Pro"/>
                <a:ea typeface="Source Sans Pro"/>
              </a:rPr>
              <a:t>expertise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en-LV" sz="1800" err="1">
                <a:solidFill>
                  <a:srgbClr val="353535"/>
                </a:solidFill>
                <a:latin typeface="Source Sans Pro"/>
                <a:ea typeface="Source Sans Pro"/>
              </a:rPr>
              <a:t>etc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.): </a:t>
            </a:r>
            <a:r>
              <a:rPr lang="en-LV" sz="1800" err="1">
                <a:solidFill>
                  <a:srgbClr val="353535"/>
                </a:solidFill>
                <a:latin typeface="Source Sans Pro"/>
                <a:ea typeface="Source Sans Pro"/>
              </a:rPr>
              <a:t>project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en-LV" sz="1800" err="1">
                <a:solidFill>
                  <a:srgbClr val="353535"/>
                </a:solidFill>
                <a:latin typeface="Source Sans Pro"/>
                <a:ea typeface="Source Sans Pro"/>
              </a:rPr>
              <a:t>leader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, </a:t>
            </a:r>
            <a:r>
              <a:rPr lang="en-LV" sz="1800" err="1">
                <a:solidFill>
                  <a:srgbClr val="353535"/>
                </a:solidFill>
                <a:latin typeface="Source Sans Pro"/>
                <a:ea typeface="Source Sans Pro"/>
              </a:rPr>
              <a:t>researcher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, </a:t>
            </a:r>
            <a:r>
              <a:rPr lang="en-LV" sz="1800" err="1">
                <a:solidFill>
                  <a:srgbClr val="353535"/>
                </a:solidFill>
                <a:latin typeface="Source Sans Pro"/>
                <a:ea typeface="Source Sans Pro"/>
              </a:rPr>
              <a:t>industry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en-LV" sz="1800" err="1">
                <a:solidFill>
                  <a:srgbClr val="353535"/>
                </a:solidFill>
                <a:latin typeface="Source Sans Pro"/>
                <a:ea typeface="Source Sans Pro"/>
              </a:rPr>
              <a:t>expert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, </a:t>
            </a:r>
            <a:r>
              <a:rPr lang="en-LV" sz="1800" err="1">
                <a:solidFill>
                  <a:srgbClr val="353535"/>
                </a:solidFill>
                <a:latin typeface="Source Sans Pro"/>
                <a:ea typeface="Source Sans Pro"/>
              </a:rPr>
              <a:t>business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en-LV" sz="1800" err="1">
                <a:solidFill>
                  <a:srgbClr val="353535"/>
                </a:solidFill>
                <a:latin typeface="Source Sans Pro"/>
                <a:ea typeface="Source Sans Pro"/>
              </a:rPr>
              <a:t>developer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, </a:t>
            </a:r>
            <a:r>
              <a:rPr lang="en-LV" sz="1800" err="1">
                <a:solidFill>
                  <a:srgbClr val="353535"/>
                </a:solidFill>
                <a:latin typeface="Source Sans Pro"/>
                <a:ea typeface="Source Sans Pro"/>
              </a:rPr>
              <a:t>industrial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en-LV" sz="1800" err="1">
                <a:solidFill>
                  <a:srgbClr val="353535"/>
                </a:solidFill>
                <a:latin typeface="Source Sans Pro"/>
                <a:ea typeface="Source Sans Pro"/>
              </a:rPr>
              <a:t>partner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,  </a:t>
            </a:r>
            <a:r>
              <a:rPr lang="en-LV" sz="1800" err="1">
                <a:solidFill>
                  <a:srgbClr val="353535"/>
                </a:solidFill>
                <a:latin typeface="Source Sans Pro"/>
                <a:ea typeface="Source Sans Pro"/>
              </a:rPr>
              <a:t>end-user</a:t>
            </a:r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;</a:t>
            </a:r>
            <a:endParaRPr lang="lv-LV" err="1">
              <a:ea typeface="Calibri" panose="020F0502020204030204"/>
              <a:cs typeface="Calibri" panose="020F0502020204030204"/>
            </a:endParaRPr>
          </a:p>
          <a:p>
            <a:pPr lvl="1">
              <a:lnSpc>
                <a:spcPct val="110000"/>
              </a:lnSpc>
              <a:buFont typeface="Courier New" panose="020B0604020202020204" pitchFamily="34" charset="0"/>
              <a:buChar char="o"/>
            </a:pPr>
            <a:r>
              <a:rPr lang="en-LV" sz="1400">
                <a:solidFill>
                  <a:srgbClr val="353535"/>
                </a:solidFill>
                <a:latin typeface="Source Sans Pro"/>
                <a:ea typeface="Source Sans Pro"/>
              </a:rPr>
              <a:t>Identify if/ what team members / expertise is missing? How will you fill the gap</a:t>
            </a:r>
            <a:r>
              <a:rPr lang="lv-LV" sz="14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400" err="1">
                <a:solidFill>
                  <a:srgbClr val="353535"/>
                </a:solidFill>
                <a:latin typeface="Source Sans Pro"/>
                <a:ea typeface="Source Sans Pro"/>
              </a:rPr>
              <a:t>during</a:t>
            </a:r>
            <a:r>
              <a:rPr lang="lv-LV" sz="14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400" err="1">
                <a:solidFill>
                  <a:srgbClr val="353535"/>
                </a:solidFill>
                <a:latin typeface="Source Sans Pro"/>
                <a:ea typeface="Source Sans Pro"/>
              </a:rPr>
              <a:t>project</a:t>
            </a:r>
            <a:r>
              <a:rPr lang="lv-LV" sz="14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400" err="1">
                <a:solidFill>
                  <a:srgbClr val="353535"/>
                </a:solidFill>
                <a:latin typeface="Source Sans Pro"/>
                <a:ea typeface="Source Sans Pro"/>
              </a:rPr>
              <a:t>implementation</a:t>
            </a:r>
            <a:r>
              <a:rPr lang="en-LV" sz="1400">
                <a:solidFill>
                  <a:srgbClr val="353535"/>
                </a:solidFill>
                <a:latin typeface="Source Sans Pro"/>
                <a:ea typeface="Source Sans Pro"/>
              </a:rPr>
              <a:t>?</a:t>
            </a:r>
          </a:p>
          <a:p>
            <a:r>
              <a:rPr lang="en-US" sz="1800">
                <a:solidFill>
                  <a:srgbClr val="353535"/>
                </a:solidFill>
                <a:latin typeface="Source Sans Pro"/>
                <a:ea typeface="Source Sans Pro"/>
              </a:rPr>
              <a:t>State your available resource &amp; knowledge assets [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accomplished</a:t>
            </a:r>
            <a:r>
              <a:rPr lang="en-US" sz="1800">
                <a:solidFill>
                  <a:srgbClr val="353535"/>
                </a:solidFill>
                <a:latin typeface="Source Sans Pro"/>
                <a:ea typeface="Source Sans Pro"/>
              </a:rPr>
              <a:t> previous projects, intellectual property assets, research infrastructure etc.]</a:t>
            </a:r>
            <a:endParaRPr lang="en-US" sz="180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>
                <a:solidFill>
                  <a:srgbClr val="353535"/>
                </a:solidFill>
                <a:latin typeface="Source Sans Pro"/>
                <a:ea typeface="Source Sans Pro"/>
              </a:rPr>
              <a:t>If you have any resource/infrastructure gaps, please explain how will you compensate for that, or where you will fill the gap during project implementation? </a:t>
            </a:r>
          </a:p>
          <a:p>
            <a:pPr>
              <a:lnSpc>
                <a:spcPct val="110000"/>
              </a:lnSpc>
            </a:pPr>
            <a:endParaRPr lang="en-LV" sz="1800">
              <a:solidFill>
                <a:srgbClr val="353535"/>
              </a:solidFill>
              <a:latin typeface="Source Sans Pro"/>
              <a:ea typeface="Source Sans Pro"/>
            </a:endParaRPr>
          </a:p>
          <a:p>
            <a:pPr>
              <a:lnSpc>
                <a:spcPct val="110000"/>
              </a:lnSpc>
            </a:pPr>
            <a:endParaRPr lang="en-LV" sz="1800">
              <a:solidFill>
                <a:srgbClr val="353535"/>
              </a:solidFill>
              <a:latin typeface="Source Sans Pro"/>
              <a:ea typeface="Source Sans Pro"/>
            </a:endParaRPr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3BA54F73-FC5F-4445-9B17-D01484FAA61B}"/>
              </a:ext>
            </a:extLst>
          </p:cNvPr>
          <p:cNvSpPr txBox="1"/>
          <p:nvPr/>
        </p:nvSpPr>
        <p:spPr>
          <a:xfrm>
            <a:off x="1559207" y="1422312"/>
            <a:ext cx="6578927" cy="1244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defTabSz="9144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1" i="0" u="none" strike="noStrike" kern="1200" cap="none" spc="0" baseline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TEAM</a:t>
            </a:r>
            <a:r>
              <a:rPr lang="lv-LV" sz="3200" b="1">
                <a:solidFill>
                  <a:srgbClr val="0D7D84"/>
                </a:solidFill>
                <a:latin typeface="Bahnschrift "/>
                <a:cs typeface="Calibri Light"/>
              </a:rPr>
              <a:t> &amp; RESOURCES</a:t>
            </a:r>
            <a:endParaRPr lang="lv-LV" sz="3200" b="1" i="0" u="none" strike="noStrike" kern="1200" cap="none" spc="0" baseline="0">
              <a:solidFill>
                <a:srgbClr val="0D7D84"/>
              </a:solidFill>
              <a:uFillTx/>
              <a:latin typeface="Bahnschrift "/>
            </a:endParaRPr>
          </a:p>
        </p:txBody>
      </p:sp>
      <p:pic>
        <p:nvPicPr>
          <p:cNvPr id="5" name="Picture 11" descr="A blue and black letter&#10;&#10;AI-generated content may be incorrect.">
            <a:extLst>
              <a:ext uri="{FF2B5EF4-FFF2-40B4-BE49-F238E27FC236}">
                <a16:creationId xmlns:a16="http://schemas.microsoft.com/office/drawing/2014/main" id="{E97C2BCC-ED46-734D-80B6-538D95C035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207" y="648931"/>
            <a:ext cx="3760762" cy="6386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50E8784-70B2-5C4B-8679-34C865C16419}"/>
              </a:ext>
            </a:extLst>
          </p:cNvPr>
          <p:cNvSpPr/>
          <p:nvPr/>
        </p:nvSpPr>
        <p:spPr>
          <a:xfrm>
            <a:off x="8369076" y="251603"/>
            <a:ext cx="3618774" cy="2918377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>
                <a:solidFill>
                  <a:prstClr val="white"/>
                </a:solidFill>
                <a:latin typeface=""/>
              </a:rPr>
              <a:t>THIS SHOULD JUSTIFY THAT YOU HAVE THE BRAINS AND INFRASTRUCTURE TO SUCCESSFULLY COMPLETE THE PROJECT. </a:t>
            </a:r>
            <a:endParaRPr lang="lv-LV">
              <a:solidFill>
                <a:prstClr val="white"/>
              </a:solidFill>
            </a:endParaRPr>
          </a:p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>
                <a:solidFill>
                  <a:prstClr val="white"/>
                </a:solidFill>
                <a:latin typeface=""/>
              </a:rPr>
              <a:t>THE TEAM HAS TO BE DIVERSED AND IDEALLY CROSS-SECTORAL (IT SHOULD HAVE GENDER BALANCE, RESEARCHERS FROM DIFFERENT FIELDS). ALSO A BUSINESS PEOPLE ARE RECOMMENDED TO BE IN THE TEAM FROM THE VERY BEGINNING. INSTEAD OF BUSINESS PEOPLE AN INDUSTRIAL PARTNER OR POTENTIONAL END-USER IS SUGGESTED OPTION TOO.</a:t>
            </a:r>
            <a:endParaRPr lang="en-US">
              <a:solidFill>
                <a:prstClr val="white"/>
              </a:solidFill>
            </a:endParaRPr>
          </a:p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>
                <a:solidFill>
                  <a:prstClr val="white"/>
                </a:solidFill>
                <a:latin typeface=""/>
              </a:rPr>
              <a:t>IF YOU HAVE PARTNER ORGANISATION IN THE PROJECT THIS IS THE PLACE WHERE TO MENTION THEM, THEIR PEOPLE AND RESOURCES INVOLVED IN THE PROJECT.</a:t>
            </a:r>
          </a:p>
        </p:txBody>
      </p:sp>
    </p:spTree>
    <p:extLst>
      <p:ext uri="{BB962C8B-B14F-4D97-AF65-F5344CB8AC3E}">
        <p14:creationId xmlns:p14="http://schemas.microsoft.com/office/powerpoint/2010/main" val="17626155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3BA54F73-FC5F-4445-9B17-D01484FAA61B}"/>
              </a:ext>
            </a:extLst>
          </p:cNvPr>
          <p:cNvSpPr txBox="1"/>
          <p:nvPr/>
        </p:nvSpPr>
        <p:spPr>
          <a:xfrm>
            <a:off x="1559207" y="1422312"/>
            <a:ext cx="9232557" cy="1244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defTabSz="9144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1">
                <a:solidFill>
                  <a:srgbClr val="0D7D84"/>
                </a:solidFill>
                <a:latin typeface="Bahnschrift "/>
                <a:cs typeface="Calibri Light"/>
              </a:rPr>
              <a:t>PROJECT </a:t>
            </a:r>
            <a:r>
              <a:rPr lang="lv-LV" sz="3200" b="1" kern="0">
                <a:solidFill>
                  <a:srgbClr val="0D7D84"/>
                </a:solidFill>
                <a:latin typeface="Bahnschrift "/>
                <a:cs typeface="Calibri Light"/>
              </a:rPr>
              <a:t>ROADMAP &amp; </a:t>
            </a:r>
            <a:r>
              <a:rPr lang="lv-LV" sz="3200" b="1">
                <a:solidFill>
                  <a:srgbClr val="0D7D84"/>
                </a:solidFill>
                <a:latin typeface="Bahnschrift "/>
                <a:cs typeface="Calibri Light"/>
              </a:rPr>
              <a:t>BUDGET</a:t>
            </a:r>
            <a:endParaRPr lang="lv-LV" sz="3200" b="1" i="0" u="none" strike="noStrike" kern="1200" cap="none" spc="0" baseline="0">
              <a:solidFill>
                <a:srgbClr val="0D7D84"/>
              </a:solidFill>
              <a:uFillTx/>
              <a:latin typeface="Bahnschrift "/>
              <a:cs typeface="Calibri Light"/>
            </a:endParaRPr>
          </a:p>
        </p:txBody>
      </p:sp>
      <p:pic>
        <p:nvPicPr>
          <p:cNvPr id="5" name="Picture 11" descr="A blue and black letter&#10;&#10;AI-generated content may be incorrect.">
            <a:extLst>
              <a:ext uri="{FF2B5EF4-FFF2-40B4-BE49-F238E27FC236}">
                <a16:creationId xmlns:a16="http://schemas.microsoft.com/office/drawing/2014/main" id="{E97C2BCC-ED46-734D-80B6-538D95C035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207" y="648931"/>
            <a:ext cx="3760762" cy="6386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5658B5B-4CAB-9D46-8169-5957D24E65F7}"/>
              </a:ext>
            </a:extLst>
          </p:cNvPr>
          <p:cNvSpPr/>
          <p:nvPr/>
        </p:nvSpPr>
        <p:spPr>
          <a:xfrm>
            <a:off x="8523037" y="5037499"/>
            <a:ext cx="3464814" cy="1574021"/>
          </a:xfrm>
          <a:prstGeom prst="round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345" marR="198755" defTabSz="914400">
              <a:lnSpc>
                <a:spcPct val="96000"/>
              </a:lnSpc>
              <a:spcBef>
                <a:spcPts val="370"/>
              </a:spcBef>
            </a:pPr>
            <a:r>
              <a:rPr lang="en-US" sz="1050">
                <a:solidFill>
                  <a:prstClr val="white"/>
                </a:solidFill>
                <a:latin typeface=""/>
              </a:rPr>
              <a:t>MANY APPLICATIONS FAIL DUE TO A LACK OF PLANNING AND IMPLEMENTATION THINKING. YOU NEED TO DEMONSTRATE THAT YOUR TEAM WILL NOT SPEND THE GRANT FUNDING ON ACADEMIC RESEARCH, BUT WILL MANAGE THE PROJECT TO ACHIEVE MARKET- STANDARD OUTCOMES.</a:t>
            </a:r>
            <a:endParaRPr lang="en-LV" sz="1050">
              <a:solidFill>
                <a:prstClr val="white"/>
              </a:solidFill>
              <a:latin typeface=""/>
            </a:endParaRPr>
          </a:p>
        </p:txBody>
      </p:sp>
      <p:sp>
        <p:nvSpPr>
          <p:cNvPr id="12" name="Satura vietturis 2">
            <a:extLst>
              <a:ext uri="{FF2B5EF4-FFF2-40B4-BE49-F238E27FC236}">
                <a16:creationId xmlns:a16="http://schemas.microsoft.com/office/drawing/2014/main" id="{CE822064-0681-193A-6DA8-6E230221DB9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59207" y="2371944"/>
            <a:ext cx="6965359" cy="43513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>
                <a:solidFill>
                  <a:srgbClr val="353535"/>
                </a:solidFill>
                <a:latin typeface="Source Sans Pro"/>
                <a:ea typeface="Source Sans Pro"/>
              </a:rPr>
              <a:t>Use your own form and way how to shortly explain the planned tasks/deliverables and outcomes and identify the potential budget needed for 12 months project</a:t>
            </a:r>
            <a:endParaRPr lang="en-LV" sz="1800">
              <a:solidFill>
                <a:srgbClr val="353535"/>
              </a:solidFill>
              <a:latin typeface="Source Sans Pro"/>
              <a:ea typeface="Source Sans Pro"/>
            </a:endParaRPr>
          </a:p>
          <a:p>
            <a:r>
              <a:rPr lang="en-LV" sz="1800">
                <a:solidFill>
                  <a:srgbClr val="353535"/>
                </a:solidFill>
                <a:latin typeface="Source Sans Pro"/>
                <a:ea typeface="Source Sans Pro"/>
              </a:rPr>
              <a:t>As an example: "For total of X EUR we will do XYZ and it will cost XYZ EUR and it will result in... XYZ"</a:t>
            </a:r>
          </a:p>
          <a:p>
            <a:r>
              <a:rPr lang="en-GB" sz="1800">
                <a:solidFill>
                  <a:srgbClr val="353535"/>
                </a:solidFill>
                <a:latin typeface="Source Sans Pro"/>
                <a:ea typeface="Source Sans Pro"/>
              </a:rPr>
              <a:t>If possible, please explain how you plan to finance next stages of development and commercialisation (should be </a:t>
            </a:r>
            <a:r>
              <a:rPr lang="en-GB" sz="1800" err="1">
                <a:solidFill>
                  <a:srgbClr val="353535"/>
                </a:solidFill>
                <a:latin typeface="Source Sans Pro"/>
                <a:ea typeface="Source Sans Pro"/>
              </a:rPr>
              <a:t>alligned</a:t>
            </a:r>
            <a:r>
              <a:rPr lang="en-GB" sz="1800">
                <a:solidFill>
                  <a:srgbClr val="353535"/>
                </a:solidFill>
                <a:latin typeface="Source Sans Pro"/>
                <a:ea typeface="Source Sans Pro"/>
              </a:rPr>
              <a:t> with  your Commercialisation strategy/Plan/Road Map)</a:t>
            </a:r>
            <a:endParaRPr lang="en-LV" sz="1800">
              <a:solidFill>
                <a:srgbClr val="353535"/>
              </a:solidFill>
              <a:latin typeface="Source Sans Pro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2365622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A873F-83F9-E13E-CD83-C2AA4209E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EE7F8D5-4916-5C8C-45B0-1154D612721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59207" y="2371944"/>
            <a:ext cx="6591907" cy="43513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lv-LV" sz="1800">
              <a:solidFill>
                <a:srgbClr val="353535"/>
              </a:solidFill>
              <a:latin typeface="Source Sans Pro"/>
              <a:ea typeface="Source Sans Pro"/>
            </a:endParaRPr>
          </a:p>
          <a:p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Describe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and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justify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your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potential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commercialisation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&amp;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go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-to-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market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strategy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after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BIoPhot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12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months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project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.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Including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intellectual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property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protection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plan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/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strategy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. </a:t>
            </a:r>
            <a:endParaRPr lang="en-LV" sz="1800">
              <a:solidFill>
                <a:srgbClr val="353535"/>
              </a:solidFill>
              <a:latin typeface="Source Sans Pro"/>
              <a:ea typeface="Source Sans Pro"/>
            </a:endParaRPr>
          </a:p>
          <a:p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Show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your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vision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/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your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road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map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of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potential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implementation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of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your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innovation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into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daily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human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lifes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in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the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future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(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max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. 500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characters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). </a:t>
            </a:r>
            <a:endParaRPr lang="en-LV" sz="1800">
              <a:solidFill>
                <a:srgbClr val="353535"/>
              </a:solidFill>
              <a:latin typeface="Source Sans Pro"/>
              <a:ea typeface="Source Sans Pro"/>
            </a:endParaRPr>
          </a:p>
          <a:p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Remember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–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patient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treatment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/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diagnostic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methods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are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fully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eligible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,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although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they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will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not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be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commercialized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in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a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standard</a:t>
            </a:r>
            <a:r>
              <a:rPr lang="lv-LV" sz="1800">
                <a:solidFill>
                  <a:srgbClr val="353535"/>
                </a:solidFill>
                <a:latin typeface="Source Sans Pro"/>
                <a:ea typeface="Source Sans Pro"/>
              </a:rPr>
              <a:t> </a:t>
            </a:r>
            <a:r>
              <a:rPr lang="lv-LV" sz="1800" err="1">
                <a:solidFill>
                  <a:srgbClr val="353535"/>
                </a:solidFill>
                <a:latin typeface="Source Sans Pro"/>
                <a:ea typeface="Source Sans Pro"/>
              </a:rPr>
              <a:t>way</a:t>
            </a:r>
            <a:endParaRPr lang="en-LV" sz="1800">
              <a:solidFill>
                <a:srgbClr val="353535"/>
              </a:solidFill>
              <a:latin typeface="Source Sans Pro"/>
              <a:ea typeface="Source Sans Pro"/>
            </a:endParaRPr>
          </a:p>
        </p:txBody>
      </p:sp>
      <p:sp>
        <p:nvSpPr>
          <p:cNvPr id="4" name="Virsraksts 1">
            <a:extLst>
              <a:ext uri="{FF2B5EF4-FFF2-40B4-BE49-F238E27FC236}">
                <a16:creationId xmlns:a16="http://schemas.microsoft.com/office/drawing/2014/main" id="{49C7F414-838E-CA21-C7F4-0BC256BC3B7B}"/>
              </a:ext>
            </a:extLst>
          </p:cNvPr>
          <p:cNvSpPr txBox="1"/>
          <p:nvPr/>
        </p:nvSpPr>
        <p:spPr>
          <a:xfrm>
            <a:off x="978182" y="1422312"/>
            <a:ext cx="9888614" cy="1244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defTabSz="9144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1" kern="0">
                <a:solidFill>
                  <a:srgbClr val="0D7D84"/>
                </a:solidFill>
                <a:latin typeface="Bahnschrift "/>
                <a:cs typeface="Calibri Light"/>
              </a:rPr>
              <a:t>COMMERCIALISATION STRATEGY BEYOND BIOPHOT</a:t>
            </a:r>
            <a:endParaRPr lang="lv-LV" sz="3200" b="1" i="0" u="none" strike="noStrike" kern="0" cap="none" spc="0" baseline="0">
              <a:solidFill>
                <a:srgbClr val="0D7D84"/>
              </a:solidFill>
              <a:uFillTx/>
              <a:latin typeface="Bahnschrift "/>
              <a:cs typeface="Calibri Light"/>
            </a:endParaRPr>
          </a:p>
        </p:txBody>
      </p:sp>
      <p:pic>
        <p:nvPicPr>
          <p:cNvPr id="5" name="Picture 11" descr="A blue and black letter&#10;&#10;AI-generated content may be incorrect.">
            <a:extLst>
              <a:ext uri="{FF2B5EF4-FFF2-40B4-BE49-F238E27FC236}">
                <a16:creationId xmlns:a16="http://schemas.microsoft.com/office/drawing/2014/main" id="{FF6E880D-08C4-1A0A-7581-8B6BBEDD1F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207" y="648931"/>
            <a:ext cx="3760762" cy="6386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827848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:a16="http://schemas.microsoft.com/office/drawing/2014/main" id="{670AEB0A-D297-F34B-8229-E518DA0557B6}"/>
              </a:ext>
            </a:extLst>
          </p:cNvPr>
          <p:cNvSpPr txBox="1"/>
          <p:nvPr/>
        </p:nvSpPr>
        <p:spPr>
          <a:xfrm>
            <a:off x="2474238" y="2806705"/>
            <a:ext cx="7243520" cy="1244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 fontScale="77500" lnSpcReduction="20000"/>
          </a:bodyPr>
          <a:lstStyle/>
          <a:p>
            <a:pPr defTabSz="91440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800" b="1" i="0" u="none" strike="noStrike" kern="1200" cap="none" spc="0" baseline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THANK YOU! QUESTIONS?</a:t>
            </a:r>
            <a:br>
              <a:rPr lang="lv-LV" sz="4800" b="1" i="0" u="none" strike="noStrike" kern="1200" cap="none" spc="0" baseline="0">
                <a:uFillTx/>
                <a:latin typeface="Bahnschrift "/>
                <a:cs typeface="Calibri Light"/>
              </a:rPr>
            </a:br>
            <a:endParaRPr lang="lv-LV" sz="4800" b="1">
              <a:solidFill>
                <a:srgbClr val="0D7D84"/>
              </a:solidFill>
              <a:latin typeface="Bahnschrift "/>
              <a:cs typeface="Calibri Light"/>
            </a:endParaRPr>
          </a:p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1" i="0" u="none" strike="noStrike" kern="1200" cap="none" spc="0" baseline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[Contacts </a:t>
            </a:r>
            <a:r>
              <a:rPr lang="lv-LV" sz="3200" b="1" i="0" u="none" strike="noStrike" kern="1200" cap="none" spc="0" baseline="0" err="1">
                <a:solidFill>
                  <a:srgbClr val="0D7D84"/>
                </a:solidFill>
                <a:uFillTx/>
                <a:latin typeface="Bahnschrift "/>
                <a:cs typeface="Calibri Light"/>
              </a:rPr>
              <a:t>of</a:t>
            </a:r>
            <a:r>
              <a:rPr lang="lv-LV" sz="3200" b="1" i="0" u="none" strike="noStrike" kern="1200" cap="none" spc="0" baseline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 </a:t>
            </a:r>
            <a:r>
              <a:rPr lang="lv-LV" sz="3200" b="1" i="0" u="none" strike="noStrike" kern="1200" cap="none" spc="0" baseline="0" err="1">
                <a:solidFill>
                  <a:srgbClr val="0D7D84"/>
                </a:solidFill>
                <a:uFillTx/>
                <a:latin typeface="Bahnschrift "/>
                <a:cs typeface="Calibri Light"/>
              </a:rPr>
              <a:t>the</a:t>
            </a:r>
            <a:r>
              <a:rPr lang="lv-LV" sz="3200" b="1" i="0" u="none" strike="noStrike" kern="1200" cap="none" spc="0" baseline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 Project </a:t>
            </a:r>
            <a:r>
              <a:rPr lang="lv-LV" sz="3200" b="1" i="0" u="none" strike="noStrike" kern="1200" cap="none" spc="0" baseline="0" err="1">
                <a:solidFill>
                  <a:srgbClr val="0D7D84"/>
                </a:solidFill>
                <a:uFillTx/>
                <a:latin typeface="Bahnschrift "/>
                <a:cs typeface="Calibri Light"/>
              </a:rPr>
              <a:t>leader</a:t>
            </a:r>
            <a:r>
              <a:rPr lang="lv-LV" sz="3200" b="1" i="0" u="none" strike="noStrike" kern="1200" cap="none" spc="0" baseline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/ </a:t>
            </a:r>
            <a:r>
              <a:rPr lang="lv-LV" sz="3200" b="1" i="0" u="none" strike="noStrike" kern="1200" cap="none" spc="0" baseline="0" err="1">
                <a:solidFill>
                  <a:srgbClr val="0D7D84"/>
                </a:solidFill>
                <a:uFillTx/>
                <a:latin typeface="Bahnschrift "/>
                <a:cs typeface="Calibri Light"/>
              </a:rPr>
              <a:t>applicant</a:t>
            </a:r>
            <a:r>
              <a:rPr lang="lv-LV" sz="3200" b="1" i="0" u="none" strike="noStrike" kern="1200" cap="none" spc="0" baseline="0">
                <a:solidFill>
                  <a:srgbClr val="0D7D84"/>
                </a:solidFill>
                <a:uFillTx/>
                <a:latin typeface="Bahnschrift "/>
                <a:cs typeface="Calibri Light"/>
              </a:rPr>
              <a:t>]</a:t>
            </a:r>
            <a:endParaRPr lang="lv-LV" sz="4800" b="1" i="0" u="none" strike="noStrike" kern="1200" cap="none" spc="0" baseline="0">
              <a:solidFill>
                <a:srgbClr val="0D7D84"/>
              </a:solidFill>
              <a:uFillTx/>
              <a:latin typeface="Bahnschrift "/>
            </a:endParaRPr>
          </a:p>
        </p:txBody>
      </p:sp>
      <p:pic>
        <p:nvPicPr>
          <p:cNvPr id="4" name="Picture 11" descr="A blue and black letter&#10;&#10;AI-generated content may be incorrect.">
            <a:extLst>
              <a:ext uri="{FF2B5EF4-FFF2-40B4-BE49-F238E27FC236}">
                <a16:creationId xmlns:a16="http://schemas.microsoft.com/office/drawing/2014/main" id="{AA64D10E-76BE-554F-8555-E976CC6CB1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326" y="648931"/>
            <a:ext cx="3760762" cy="6386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008662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D17D5D05DAC44AD9E3DD0E2BD3010" ma:contentTypeVersion="14" ma:contentTypeDescription="Create a new document." ma:contentTypeScope="" ma:versionID="853f58c0af53dc1fe28b5bcba8b8f35c">
  <xsd:schema xmlns:xsd="http://www.w3.org/2001/XMLSchema" xmlns:xs="http://www.w3.org/2001/XMLSchema" xmlns:p="http://schemas.microsoft.com/office/2006/metadata/properties" xmlns:ns2="a21fef88-7d2d-423b-bf68-ec53b81c272c" xmlns:ns3="e71c0d51-e28d-4673-bbf7-f908920b931a" targetNamespace="http://schemas.microsoft.com/office/2006/metadata/properties" ma:root="true" ma:fieldsID="9e7d9bad183937ace5319bfc454a85e7" ns2:_="" ns3:_="">
    <xsd:import namespace="a21fef88-7d2d-423b-bf68-ec53b81c272c"/>
    <xsd:import namespace="e71c0d51-e28d-4673-bbf7-f908920b931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BillingMetadata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fef88-7d2d-423b-bf68-ec53b81c27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1986ffa2-5f8d-4a11-b47e-e7c68a3e916d}" ma:internalName="TaxCatchAll" ma:showField="CatchAllData" ma:web="a21fef88-7d2d-423b-bf68-ec53b81c27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c0d51-e28d-4673-bbf7-f908920b93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1fef88-7d2d-423b-bf68-ec53b81c272c" xsi:nil="true"/>
    <lcf76f155ced4ddcb4097134ff3c332f xmlns="e71c0d51-e28d-4673-bbf7-f908920b931a">
      <Terms xmlns="http://schemas.microsoft.com/office/infopath/2007/PartnerControls"/>
    </lcf76f155ced4ddcb4097134ff3c332f>
    <_dlc_DocId xmlns="a21fef88-7d2d-423b-bf68-ec53b81c272c">FFMMQ3CDQQWS-817560096-2705</_dlc_DocId>
    <_dlc_DocIdUrl xmlns="a21fef88-7d2d-423b-bf68-ec53b81c272c">
      <Url>https://universityoflatvia387.sharepoint.com/sites/BioPhoT/_layouts/15/DocIdRedir.aspx?ID=FFMMQ3CDQQWS-817560096-2705</Url>
      <Description>FFMMQ3CDQQWS-817560096-2705</Description>
    </_dlc_DocIdUrl>
  </documentManagement>
</p:properties>
</file>

<file path=customXml/itemProps1.xml><?xml version="1.0" encoding="utf-8"?>
<ds:datastoreItem xmlns:ds="http://schemas.openxmlformats.org/officeDocument/2006/customXml" ds:itemID="{A34F536F-17AB-4593-B564-F26C69FF08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FA8CAE-5852-4C45-B486-AAFF20BF18F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9D11F69-A69E-4616-96D8-3275D8BE18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1fef88-7d2d-423b-bf68-ec53b81c272c"/>
    <ds:schemaRef ds:uri="e71c0d51-e28d-4673-bbf7-f908920b93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1FE858A-CC27-401A-892F-49C5BD3F6F87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71c0d51-e28d-4673-bbf7-f908920b931a"/>
    <ds:schemaRef ds:uri="a21fef88-7d2d-423b-bf68-ec53b81c27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1050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Bahnschrift </vt:lpstr>
      <vt:lpstr>Calibri</vt:lpstr>
      <vt:lpstr>Calibri Light</vt:lpstr>
      <vt:lpstr>Courier New</vt:lpstr>
      <vt:lpstr>Source Sans Pro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Skane</dc:creator>
  <cp:lastModifiedBy>Stikane, Anna</cp:lastModifiedBy>
  <cp:revision>4</cp:revision>
  <dcterms:created xsi:type="dcterms:W3CDTF">2019-03-05T13:19:18Z</dcterms:created>
  <dcterms:modified xsi:type="dcterms:W3CDTF">2025-09-09T14:04:52Z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0x010100750D17D5D05DAC44AD9E3DD0E2BD3010</vt:lpwstr>
  </property>
  <property fmtid="{D5CDD505-2E9C-101B-9397-08002B2CF9AE}" pid="3" name="MediaServiceImageTags">
    <vt:lpwstr/>
  </property>
  <property fmtid="{D5CDD505-2E9C-101B-9397-08002B2CF9AE}" pid="4" name="_dlc_DocIdItemGuid">
    <vt:lpwstr>e40ce94a-18c8-4549-8e28-c7359a3becb8</vt:lpwstr>
  </property>
</Properties>
</file>